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309" r:id="rId3"/>
    <p:sldId id="310" r:id="rId4"/>
    <p:sldId id="318" r:id="rId5"/>
    <p:sldId id="329" r:id="rId6"/>
    <p:sldId id="304" r:id="rId7"/>
    <p:sldId id="327" r:id="rId8"/>
    <p:sldId id="306" r:id="rId9"/>
    <p:sldId id="308" r:id="rId10"/>
    <p:sldId id="324" r:id="rId11"/>
    <p:sldId id="325" r:id="rId12"/>
    <p:sldId id="317" r:id="rId13"/>
    <p:sldId id="313" r:id="rId14"/>
    <p:sldId id="314" r:id="rId15"/>
    <p:sldId id="326" r:id="rId16"/>
    <p:sldId id="319" r:id="rId17"/>
    <p:sldId id="323" r:id="rId18"/>
    <p:sldId id="328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EAEC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6686" autoAdjust="0"/>
  </p:normalViewPr>
  <p:slideViewPr>
    <p:cSldViewPr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63FF4-BE5F-4DA7-9A32-D545B93ADD1E}" type="datetimeFigureOut">
              <a:rPr lang="en-GB" smtClean="0"/>
              <a:pPr/>
              <a:t>02/11/2018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1E565-96AA-4605-A9E6-A69A73B31E6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200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6864" cy="216024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7776864" cy="864096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762" y="3356992"/>
            <a:ext cx="4284476" cy="72008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683568" y="4561284"/>
            <a:ext cx="7775575" cy="1512168"/>
          </a:xfrm>
        </p:spPr>
        <p:txBody>
          <a:bodyPr>
            <a:normAutofit/>
          </a:bodyPr>
          <a:lstStyle>
            <a:lvl1pPr marL="0" marR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lvl="0"/>
            <a:r>
              <a:rPr lang="de-AT" dirty="0"/>
              <a:t>Click to edit Master author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89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76872"/>
            <a:ext cx="7903790" cy="3821939"/>
          </a:xfrm>
        </p:spPr>
        <p:txBody>
          <a:bodyPr/>
          <a:lstStyle>
            <a:lvl1pPr>
              <a:defRPr>
                <a:solidFill>
                  <a:srgbClr val="078AC5"/>
                </a:solidFill>
              </a:defRPr>
            </a:lvl1pPr>
            <a:lvl2pPr marL="514350" indent="-182880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2pPr>
            <a:lvl3pPr marL="857250" indent="-182880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3pPr>
            <a:lvl4pPr marL="1200150" indent="-182880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4pPr>
            <a:lvl5pPr marL="1543050" indent="-182880">
              <a:lnSpc>
                <a:spcPct val="100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8460432" y="6525344"/>
            <a:ext cx="216024" cy="216024"/>
          </a:xfrm>
          <a:prstGeom prst="roundRect">
            <a:avLst/>
          </a:prstGeom>
          <a:solidFill>
            <a:srgbClr val="0698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BD312A47-7E72-4E7E-93A5-46C5674DBF6C}" type="slidenum">
              <a:rPr lang="en-US" sz="1200">
                <a:solidFill>
                  <a:prstClr val="white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200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2314739" y="78198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82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23850" y="6553200"/>
            <a:ext cx="2278063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F949D83A-4745-4488-A811-9F4B0F4857D9}" type="datetime1">
              <a:rPr lang="en-US">
                <a:solidFill>
                  <a:prstClr val="black"/>
                </a:solidFill>
                <a:latin typeface="Arial" charset="0"/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11/2/2018</a:t>
            </a:fld>
            <a:endParaRPr lang="en-GB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16688" y="6553200"/>
            <a:ext cx="2232025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2BF56256-45C0-4CB5-A78A-3CCE7E1D6989}" type="slidenum">
              <a:rPr lang="en-GB">
                <a:solidFill>
                  <a:prstClr val="black"/>
                </a:solidFill>
                <a:latin typeface="Arial" charset="0"/>
                <a:cs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227612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user/UNIDObeta" TargetMode="Externa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hyperlink" Target="http://www.twitter.com/UNIDO" TargetMode="External"/><Relationship Id="rId12" Type="http://schemas.openxmlformats.org/officeDocument/2006/relationships/hyperlink" Target="https://www.linkedin.com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acebook.com/UNIDO.HQ" TargetMode="External"/><Relationship Id="rId11" Type="http://schemas.openxmlformats.org/officeDocument/2006/relationships/hyperlink" Target="http://www.unido.org" TargetMode="External"/><Relationship Id="rId5" Type="http://schemas.openxmlformats.org/officeDocument/2006/relationships/image" Target="../media/image1.png"/><Relationship Id="rId10" Type="http://schemas.openxmlformats.org/officeDocument/2006/relationships/hyperlink" Target="https://www.flickr.com/photos/unido" TargetMode="External"/><Relationship Id="rId4" Type="http://schemas.openxmlformats.org/officeDocument/2006/relationships/theme" Target="../theme/theme1.xml"/><Relationship Id="rId9" Type="http://schemas.openxmlformats.org/officeDocument/2006/relationships/hyperlink" Target="https://www.instagram.com/unido_newsro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footer.pn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91144"/>
            <a:ext cx="9144000" cy="44530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124744"/>
            <a:ext cx="7903790" cy="1098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262831"/>
            <a:ext cx="7903790" cy="3902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5292080" y="6525344"/>
            <a:ext cx="288032" cy="2880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>
            <a:hlinkClick r:id="rId6"/>
          </p:cNvPr>
          <p:cNvSpPr/>
          <p:nvPr userDrawn="1"/>
        </p:nvSpPr>
        <p:spPr>
          <a:xfrm>
            <a:off x="5364088" y="6525344"/>
            <a:ext cx="216024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Rectangle 15">
            <a:hlinkClick r:id="rId7"/>
          </p:cNvPr>
          <p:cNvSpPr/>
          <p:nvPr userDrawn="1"/>
        </p:nvSpPr>
        <p:spPr>
          <a:xfrm>
            <a:off x="601216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>
            <a:hlinkClick r:id="rId8"/>
          </p:cNvPr>
          <p:cNvSpPr/>
          <p:nvPr userDrawn="1"/>
        </p:nvSpPr>
        <p:spPr>
          <a:xfrm>
            <a:off x="637220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9"/>
          </p:cNvPr>
          <p:cNvSpPr/>
          <p:nvPr userDrawn="1"/>
        </p:nvSpPr>
        <p:spPr>
          <a:xfrm>
            <a:off x="709228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>
            <a:hlinkClick r:id="rId10"/>
          </p:cNvPr>
          <p:cNvSpPr/>
          <p:nvPr userDrawn="1"/>
        </p:nvSpPr>
        <p:spPr>
          <a:xfrm>
            <a:off x="6732240" y="6525344"/>
            <a:ext cx="288032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7596336" y="6525344"/>
            <a:ext cx="792088" cy="2880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ectangle 20">
            <a:hlinkClick r:id="rId11"/>
          </p:cNvPr>
          <p:cNvSpPr/>
          <p:nvPr userDrawn="1"/>
        </p:nvSpPr>
        <p:spPr>
          <a:xfrm>
            <a:off x="7452320" y="6525344"/>
            <a:ext cx="864096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Rectangle 21">
            <a:hlinkClick r:id="rId12"/>
          </p:cNvPr>
          <p:cNvSpPr/>
          <p:nvPr userDrawn="1"/>
        </p:nvSpPr>
        <p:spPr>
          <a:xfrm>
            <a:off x="5724128" y="6525344"/>
            <a:ext cx="216024" cy="21602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4" name="Picture 3" descr="header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88" y="0"/>
            <a:ext cx="9147688" cy="963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14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0698DF"/>
          </a:solidFill>
          <a:latin typeface="+mn-lt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0698DF"/>
          </a:solidFill>
          <a:latin typeface="+mn-lt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8003232" cy="1409328"/>
          </a:xfrm>
        </p:spPr>
        <p:txBody>
          <a:bodyPr>
            <a:normAutofit/>
          </a:bodyPr>
          <a:lstStyle/>
          <a:p>
            <a:r>
              <a:rPr lang="de-AT" sz="3600" dirty="0" smtClean="0"/>
              <a:t>Environment and competitiveness: friends or foes?</a:t>
            </a:r>
            <a:endParaRPr lang="en-US" sz="3600" dirty="0">
              <a:solidFill>
                <a:srgbClr val="0698D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83568" y="3861048"/>
            <a:ext cx="7776864" cy="864096"/>
          </a:xfrm>
        </p:spPr>
        <p:txBody>
          <a:bodyPr/>
          <a:lstStyle/>
          <a:p>
            <a:r>
              <a:rPr lang="de-AT" dirty="0">
                <a:solidFill>
                  <a:srgbClr val="0698DF"/>
                </a:solidFill>
                <a:latin typeface="+mn-lt"/>
              </a:rPr>
              <a:t>Nicola Cantore</a:t>
            </a:r>
          </a:p>
          <a:p>
            <a:r>
              <a:rPr lang="de-AT" dirty="0" smtClean="0"/>
              <a:t>24/08/2018</a:t>
            </a:r>
            <a:endParaRPr lang="de-AT" dirty="0">
              <a:solidFill>
                <a:srgbClr val="0698D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708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240" y="1143000"/>
            <a:ext cx="921824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Argument 1: On the consumption side environmental goods can attract the preferences of consumers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733800" y="5670755"/>
            <a:ext cx="469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UNIDO Industrial Development Report 2018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cantoren\Desktop\2018-08-16 18_43_54-IDR2018_FULL REPORT.pd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536" y="2098265"/>
            <a:ext cx="5783263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176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240" y="1143000"/>
            <a:ext cx="9218240" cy="609600"/>
          </a:xfrm>
        </p:spPr>
        <p:txBody>
          <a:bodyPr>
            <a:noAutofit/>
          </a:bodyPr>
          <a:lstStyle/>
          <a:p>
            <a:pPr algn="ctr"/>
            <a:r>
              <a:rPr lang="en-GB" sz="2400" dirty="0" smtClean="0"/>
              <a:t>Argument 2: On the production side emissions reduction and environment protection require the production and exports of environmental goods</a:t>
            </a: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886200" y="5377933"/>
            <a:ext cx="4699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UNIDO Industrial Development Report 2018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5747265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Cantore et al. (2018) find that environmental taxes reduce imports of environmental goods and increase domestic production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057400"/>
            <a:ext cx="7010400" cy="3200400"/>
          </a:xfrm>
        </p:spPr>
      </p:pic>
    </p:spTree>
    <p:extLst>
      <p:ext uri="{BB962C8B-B14F-4D97-AF65-F5344CB8AC3E}">
        <p14:creationId xmlns:p14="http://schemas.microsoft.com/office/powerpoint/2010/main" val="126847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990600"/>
            <a:ext cx="94488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Argument 3: High energy prices generate low energy intensity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6553200" y="5715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Grubb et al. 2017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2276873"/>
            <a:ext cx="7903790" cy="33619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09800" y="2158181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Response of total factor productivity to higher energy efficiency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 descr="C:\Users\cantoren\Desktop\2018-08-20 18_55_12-an_exploration_of_energy_cost_ranges_limits_and_adjustment_process.pd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00250"/>
            <a:ext cx="7467600" cy="340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434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240" y="1143000"/>
            <a:ext cx="921824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Argument 3: … Low energy intensity means high total factor productivity…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953000" y="5670755"/>
            <a:ext cx="3480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Cantore et al. 2016, Energy Policy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2276873"/>
            <a:ext cx="7903790" cy="336192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90800"/>
            <a:ext cx="6781800" cy="275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03945" y="2076230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Response of total factor productivity to higher </a:t>
            </a:r>
            <a:r>
              <a:rPr lang="en-US" smtClean="0"/>
              <a:t>energy efficiency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78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240" y="1143000"/>
            <a:ext cx="921824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Argument 3: … and Low energy intensity means more competitiveness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2276873"/>
            <a:ext cx="7618040" cy="336192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074" name="Picture 2" descr="C:\Users\cantoren\Desktop\2018-08-16 15_53_57-UNIDO_FULL_REPORT_EBOOK_0.pd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806" y="1981200"/>
            <a:ext cx="7924800" cy="376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91000" y="5943600"/>
            <a:ext cx="4360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UNIDO Industrial Development </a:t>
            </a:r>
            <a:r>
              <a:rPr lang="en-US" smtClean="0"/>
              <a:t>Report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6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240" y="1143000"/>
            <a:ext cx="921824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Argument </a:t>
            </a:r>
            <a:r>
              <a:rPr lang="en-GB" dirty="0"/>
              <a:t>4</a:t>
            </a:r>
            <a:r>
              <a:rPr lang="en-GB" dirty="0" smtClean="0"/>
              <a:t>: Greening electrification creates jobs with a lower generation cost per worker </a:t>
            </a:r>
            <a:endParaRPr lang="en-GB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981200"/>
            <a:ext cx="7526594" cy="3352800"/>
          </a:xfrm>
        </p:spPr>
      </p:pic>
      <p:sp>
        <p:nvSpPr>
          <p:cNvPr id="7" name="TextBox 6"/>
          <p:cNvSpPr txBox="1"/>
          <p:nvPr/>
        </p:nvSpPr>
        <p:spPr>
          <a:xfrm>
            <a:off x="685800" y="5638800"/>
            <a:ext cx="7526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Source: Cantore et al. 2017, study on Africa, Environmental Research Letters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Generation costs in thousands 2011 USD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27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903790" cy="10984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903790" cy="3821939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600" dirty="0"/>
              <a:t>A joint collaboration between World Bank and </a:t>
            </a:r>
            <a:r>
              <a:rPr lang="en-US" sz="3600" dirty="0" smtClean="0"/>
              <a:t>UNIDO generated preliminary </a:t>
            </a:r>
            <a:r>
              <a:rPr lang="en-US" sz="3600" dirty="0"/>
              <a:t>empirical findings contained in the </a:t>
            </a:r>
            <a:r>
              <a:rPr lang="en-US" sz="3600" dirty="0" smtClean="0"/>
              <a:t>forthcoming World </a:t>
            </a:r>
            <a:r>
              <a:rPr lang="en-US" sz="3600" dirty="0"/>
              <a:t>Bank report “Fiscal policies for development and climate </a:t>
            </a:r>
            <a:r>
              <a:rPr lang="en-US" sz="3600"/>
              <a:t>action</a:t>
            </a:r>
            <a:r>
              <a:rPr lang="en-US" sz="3600" smtClean="0"/>
              <a:t>”</a:t>
            </a:r>
            <a:endParaRPr lang="en-US" sz="3600" dirty="0"/>
          </a:p>
          <a:p>
            <a:pPr marL="0" lvl="0" indent="0">
              <a:lnSpc>
                <a:spcPct val="100000"/>
              </a:lnSpc>
              <a:buNone/>
            </a:pPr>
            <a:r>
              <a:rPr lang="en-US" sz="3600" dirty="0"/>
              <a:t> 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704380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903790" cy="762000"/>
          </a:xfrm>
        </p:spPr>
        <p:txBody>
          <a:bodyPr>
            <a:normAutofit/>
          </a:bodyPr>
          <a:lstStyle/>
          <a:p>
            <a:pPr>
              <a:spcBef>
                <a:spcPts val="750"/>
              </a:spcBef>
            </a:pPr>
            <a:r>
              <a:rPr lang="en-US" sz="2800" dirty="0" smtClean="0">
                <a:solidFill>
                  <a:srgbClr val="078AC5"/>
                </a:solidFill>
                <a:ea typeface="+mn-ea"/>
              </a:rPr>
              <a:t>3.Conclusions</a:t>
            </a:r>
            <a:endParaRPr lang="en-US" sz="2800" dirty="0">
              <a:solidFill>
                <a:srgbClr val="078AC5"/>
              </a:solidFill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903790" cy="4050539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Environmental and energy policies are not necessarily rivals of industrial policy, they should rather be mainstreamed into it</a:t>
            </a:r>
          </a:p>
          <a:p>
            <a:r>
              <a:rPr lang="en-US" sz="2800" dirty="0" smtClean="0"/>
              <a:t>When environmental and energy policies objectives cannot be fully reconciled with growth and industrialization, accompanying measures may be needed to mitigate the effects on competitiveness</a:t>
            </a:r>
          </a:p>
          <a:p>
            <a:r>
              <a:rPr lang="en-US" sz="2800" dirty="0" smtClean="0"/>
              <a:t>In evaluating environmental and energy policies, policy makers should also take into account social benefits which are not captured by market analyses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258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903790" cy="405053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2895600"/>
            <a:ext cx="7903790" cy="1098482"/>
          </a:xfrm>
        </p:spPr>
        <p:txBody>
          <a:bodyPr>
            <a:noAutofit/>
          </a:bodyPr>
          <a:lstStyle/>
          <a:p>
            <a:pPr marL="171450" lvl="0" indent="-171450" algn="ctr">
              <a:spcBef>
                <a:spcPts val="750"/>
              </a:spcBef>
            </a:pPr>
            <a:r>
              <a:rPr lang="en-US" sz="8000" dirty="0" smtClean="0">
                <a:solidFill>
                  <a:srgbClr val="078AC5"/>
                </a:solidFill>
                <a:ea typeface="+mn-ea"/>
              </a:rPr>
              <a:t/>
            </a:r>
            <a:br>
              <a:rPr lang="en-US" sz="8000" dirty="0" smtClean="0">
                <a:solidFill>
                  <a:srgbClr val="078AC5"/>
                </a:solidFill>
                <a:ea typeface="+mn-ea"/>
              </a:rPr>
            </a:br>
            <a:r>
              <a:rPr lang="en-US" sz="8000" dirty="0" smtClean="0">
                <a:solidFill>
                  <a:srgbClr val="078AC5"/>
                </a:solidFill>
                <a:ea typeface="+mn-ea"/>
              </a:rPr>
              <a:t>Thanks</a:t>
            </a:r>
            <a:r>
              <a:rPr lang="en-US" sz="8000" dirty="0">
                <a:solidFill>
                  <a:srgbClr val="078AC5"/>
                </a:solidFill>
                <a:ea typeface="+mn-ea"/>
              </a:rPr>
              <a:t>!</a:t>
            </a:r>
            <a:br>
              <a:rPr lang="en-US" sz="8000" dirty="0">
                <a:solidFill>
                  <a:srgbClr val="078AC5"/>
                </a:solidFill>
                <a:ea typeface="+mn-ea"/>
              </a:rPr>
            </a:b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86375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903790" cy="1098482"/>
          </a:xfrm>
        </p:spPr>
        <p:txBody>
          <a:bodyPr/>
          <a:lstStyle/>
          <a:p>
            <a:r>
              <a:rPr lang="en-US" dirty="0" smtClean="0"/>
              <a:t>Structure of the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903790" cy="3821939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1. Why are emissions reduction and environment protection often perceived as constraints to industrialization and growth?</a:t>
            </a:r>
          </a:p>
          <a:p>
            <a:r>
              <a:rPr lang="en-US" sz="3600" dirty="0" smtClean="0"/>
              <a:t>2. Why are emissions reduction and environment an opportunity for industrialization and growth?</a:t>
            </a:r>
          </a:p>
          <a:p>
            <a:r>
              <a:rPr lang="en-US" sz="3600" dirty="0" smtClean="0"/>
              <a:t>3. Conclusions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9584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903790" cy="10984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903790" cy="38219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1. Why are emissions reduction and </a:t>
            </a:r>
            <a:r>
              <a:rPr lang="en-US" sz="3600" smtClean="0"/>
              <a:t>environment protection often </a:t>
            </a:r>
            <a:r>
              <a:rPr lang="en-US" sz="3600" dirty="0" smtClean="0"/>
              <a:t>perceived as constraints to industrialization and growth?</a:t>
            </a:r>
          </a:p>
        </p:txBody>
      </p:sp>
    </p:spTree>
    <p:extLst>
      <p:ext uri="{BB962C8B-B14F-4D97-AF65-F5344CB8AC3E}">
        <p14:creationId xmlns:p14="http://schemas.microsoft.com/office/powerpoint/2010/main" val="170782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240" y="1143000"/>
            <a:ext cx="9218240" cy="609600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>Emissions reduction requires many options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2276873"/>
            <a:ext cx="7618040" cy="336192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 descr="C:\Users\cantoren\Desktop\2018-08-16 18_16_42-https___siteresources.worldbank.org_INTWDR2010_Resources_5287678-1226014527953_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33600"/>
            <a:ext cx="6430963" cy="390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29200" y="5943600"/>
            <a:ext cx="3421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World Development Report 2010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686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Co2e (</a:t>
            </a:r>
            <a:r>
              <a:rPr lang="en-US" dirty="0" err="1" smtClean="0"/>
              <a:t>Gigatons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93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903790" cy="109848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903790" cy="382193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>
                <a:latin typeface="AdvOT596495f2"/>
              </a:rPr>
              <a:t/>
            </a:r>
            <a:br>
              <a:rPr lang="en-US" sz="3600" dirty="0" smtClean="0">
                <a:latin typeface="AdvOT596495f2"/>
              </a:rPr>
            </a:br>
            <a:r>
              <a:rPr lang="en-US" sz="3600" dirty="0" smtClean="0">
                <a:latin typeface="AdvOT596495f2"/>
              </a:rPr>
              <a:t>There is </a:t>
            </a:r>
            <a:r>
              <a:rPr lang="en-US" sz="3600" dirty="0">
                <a:latin typeface="AdvOT596495f2"/>
              </a:rPr>
              <a:t>ample evidence that environmental regulations induce </a:t>
            </a:r>
            <a:r>
              <a:rPr lang="en-US" sz="3600" dirty="0" smtClean="0">
                <a:latin typeface="AdvOT596495f2"/>
              </a:rPr>
              <a:t>innovation activity </a:t>
            </a:r>
            <a:r>
              <a:rPr lang="en-US" sz="3600" dirty="0">
                <a:latin typeface="AdvOT596495f2"/>
              </a:rPr>
              <a:t>in cleaner technologies, but the bene</a:t>
            </a:r>
            <a:r>
              <a:rPr lang="en-US" sz="3600" dirty="0">
                <a:latin typeface="AdvOT596495f2+fb"/>
              </a:rPr>
              <a:t>fi</a:t>
            </a:r>
            <a:r>
              <a:rPr lang="en-US" sz="3600" dirty="0">
                <a:latin typeface="AdvOT596495f2"/>
              </a:rPr>
              <a:t>ts brought forward </a:t>
            </a:r>
            <a:r>
              <a:rPr lang="en-US" sz="3600" dirty="0" smtClean="0">
                <a:latin typeface="AdvOT596495f2"/>
              </a:rPr>
              <a:t>by these </a:t>
            </a:r>
            <a:r>
              <a:rPr lang="en-US" sz="3600" dirty="0">
                <a:latin typeface="AdvOT596495f2"/>
              </a:rPr>
              <a:t>innovations do not seem to be high enough to outweigh the </a:t>
            </a:r>
            <a:r>
              <a:rPr lang="en-US" sz="3600" dirty="0" smtClean="0">
                <a:latin typeface="AdvOT596495f2"/>
              </a:rPr>
              <a:t>costs of </a:t>
            </a:r>
            <a:r>
              <a:rPr lang="en-US" sz="3600" dirty="0">
                <a:latin typeface="AdvOT596495f2"/>
              </a:rPr>
              <a:t>regulations for the regulated </a:t>
            </a:r>
            <a:r>
              <a:rPr lang="en-US" sz="3600" dirty="0" smtClean="0">
                <a:latin typeface="AdvOT596495f2"/>
              </a:rPr>
              <a:t>entities</a:t>
            </a:r>
          </a:p>
          <a:p>
            <a:pPr marL="0" indent="0" algn="ctr">
              <a:buNone/>
            </a:pPr>
            <a:endParaRPr lang="en-US" sz="3600" dirty="0">
              <a:latin typeface="AdvOT596495f2"/>
            </a:endParaRPr>
          </a:p>
          <a:p>
            <a:pPr marL="0" indent="0">
              <a:buNone/>
            </a:pPr>
            <a:r>
              <a:rPr lang="en-US" sz="3600" dirty="0" err="1" smtClean="0">
                <a:latin typeface="AdvOT596495f2"/>
              </a:rPr>
              <a:t>Dechezleprêtre</a:t>
            </a:r>
            <a:r>
              <a:rPr lang="en-US" sz="3600" dirty="0" smtClean="0">
                <a:latin typeface="AdvOT596495f2"/>
              </a:rPr>
              <a:t> </a:t>
            </a:r>
            <a:r>
              <a:rPr lang="en-US" sz="3600" dirty="0">
                <a:latin typeface="AdvOT596495f2"/>
              </a:rPr>
              <a:t>and </a:t>
            </a:r>
            <a:r>
              <a:rPr lang="en-US" sz="3600" dirty="0" smtClean="0">
                <a:latin typeface="AdvOT596495f2"/>
              </a:rPr>
              <a:t>Sato, 2017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3318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Reduction of emissions is normally perceived as a cost for economies…</a:t>
            </a:r>
            <a:endParaRPr lang="en-GB" dirty="0"/>
          </a:p>
        </p:txBody>
      </p:sp>
      <p:pic>
        <p:nvPicPr>
          <p:cNvPr id="1027" name="Picture 3" descr="C:\Users\cantoren\Desktop\2018-08-10 16_24_07-Microsoft Word - WKP 1135 UNCLASSIFIED.doc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716" y="2209800"/>
            <a:ext cx="6230937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26661" y="59436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Source: OECD 2014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6823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45624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…especially for ambitious emissions reduction targets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199024" y="60198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prstClr val="black"/>
                </a:solidFill>
              </a:rPr>
              <a:t>Source: McKinsey 2009</a:t>
            </a:r>
            <a:endParaRPr lang="en-US" i="1" dirty="0">
              <a:solidFill>
                <a:prstClr val="black"/>
              </a:solidFill>
            </a:endParaRPr>
          </a:p>
        </p:txBody>
      </p:sp>
      <p:pic>
        <p:nvPicPr>
          <p:cNvPr id="4098" name="Picture 2" descr="C:\Users\cantoren\Desktop\2018-08-10 17_25_24-A cost curve for greenhouse gas reduction _ McKinsey &amp; Compan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527" y="1833716"/>
            <a:ext cx="6773863" cy="4109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63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586" y="990600"/>
            <a:ext cx="883724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Renewable energy is often perceived as a costly option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5987705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prstClr val="black"/>
                </a:solidFill>
              </a:rPr>
              <a:t>Source: IRENA 2017</a:t>
            </a:r>
            <a:endParaRPr lang="en-US" i="1" dirty="0">
              <a:solidFill>
                <a:prstClr val="black"/>
              </a:solidFill>
            </a:endParaRPr>
          </a:p>
        </p:txBody>
      </p:sp>
      <p:pic>
        <p:nvPicPr>
          <p:cNvPr id="3074" name="Picture 2" descr="C:\Users\cantoren\Desktop\2018-08-10 17_20_17-Renewable power generation costs in 201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1676400"/>
            <a:ext cx="6069013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0" y="53340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GothamNarrow-Book"/>
              </a:rPr>
              <a:t>By 2020, all the renewable </a:t>
            </a:r>
            <a:r>
              <a:rPr lang="en-US" dirty="0" smtClean="0">
                <a:latin typeface="GothamNarrow-Book"/>
              </a:rPr>
              <a:t>power generation </a:t>
            </a:r>
            <a:r>
              <a:rPr lang="en-US" dirty="0">
                <a:latin typeface="GothamNarrow-Book"/>
              </a:rPr>
              <a:t>technologies that are now in</a:t>
            </a:r>
          </a:p>
          <a:p>
            <a:pPr algn="just"/>
            <a:r>
              <a:rPr lang="en-US" dirty="0">
                <a:latin typeface="GothamNarrow-Book"/>
              </a:rPr>
              <a:t>commercial use are expected to fall within </a:t>
            </a:r>
            <a:r>
              <a:rPr lang="en-US" dirty="0" smtClean="0">
                <a:latin typeface="GothamNarrow-Book"/>
              </a:rPr>
              <a:t>the fossil </a:t>
            </a:r>
            <a:r>
              <a:rPr lang="en-US" dirty="0">
                <a:latin typeface="GothamNarrow-Book"/>
              </a:rPr>
              <a:t>fuel-fired cost range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44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456240" cy="609600"/>
          </a:xfrm>
        </p:spPr>
        <p:txBody>
          <a:bodyPr>
            <a:normAutofit/>
          </a:bodyPr>
          <a:lstStyle/>
          <a:p>
            <a:pPr algn="ctr"/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903790" cy="3821939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n-US" sz="3600" dirty="0" smtClean="0"/>
          </a:p>
          <a:p>
            <a:pPr marL="0" lvl="0" indent="0" algn="ctr">
              <a:buNone/>
            </a:pPr>
            <a:r>
              <a:rPr lang="en-US" sz="3600" dirty="0" smtClean="0"/>
              <a:t>2. Why </a:t>
            </a:r>
            <a:r>
              <a:rPr lang="en-US" sz="3600" dirty="0"/>
              <a:t>are emissions reduction and environment an opportunity for industrialization and growth?</a:t>
            </a:r>
          </a:p>
          <a:p>
            <a:pPr marL="0" indent="0" algn="ctr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5835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</TotalTime>
  <Words>430</Words>
  <Application>Microsoft Office PowerPoint</Application>
  <PresentationFormat>On-screen Show (4:3)</PresentationFormat>
  <Paragraphs>49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AdvOT596495f2</vt:lpstr>
      <vt:lpstr>AdvOT596495f2+fb</vt:lpstr>
      <vt:lpstr>Arial</vt:lpstr>
      <vt:lpstr>Calibri</vt:lpstr>
      <vt:lpstr>GothamNarrow-Book</vt:lpstr>
      <vt:lpstr>1_Office Theme</vt:lpstr>
      <vt:lpstr>Environment and competitiveness: friends or foes?</vt:lpstr>
      <vt:lpstr>Structure of the presentation</vt:lpstr>
      <vt:lpstr>PowerPoint Presentation</vt:lpstr>
      <vt:lpstr>Emissions reduction requires many options</vt:lpstr>
      <vt:lpstr>PowerPoint Presentation</vt:lpstr>
      <vt:lpstr>Reduction of emissions is normally perceived as a cost for economies…</vt:lpstr>
      <vt:lpstr>…especially for ambitious emissions reduction targets</vt:lpstr>
      <vt:lpstr>Renewable energy is often perceived as a costly option</vt:lpstr>
      <vt:lpstr>PowerPoint Presentation</vt:lpstr>
      <vt:lpstr>Argument 1: On the consumption side environmental goods can attract the preferences of consumers</vt:lpstr>
      <vt:lpstr>Argument 2: On the production side emissions reduction and environment protection require the production and exports of environmental goods</vt:lpstr>
      <vt:lpstr>Argument 3: High energy prices generate low energy intensity</vt:lpstr>
      <vt:lpstr>Argument 3: … Low energy intensity means high total factor productivity…</vt:lpstr>
      <vt:lpstr>Argument 3: … and Low energy intensity means more competitiveness</vt:lpstr>
      <vt:lpstr>Argument 4: Greening electrification creates jobs with a lower generation cost per worker </vt:lpstr>
      <vt:lpstr>PowerPoint Presentation</vt:lpstr>
      <vt:lpstr>3.Conclusions</vt:lpstr>
      <vt:lpstr> Thanks! </vt:lpstr>
    </vt:vector>
  </TitlesOfParts>
  <Company>UNIDO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findings for feedback and consultation</dc:title>
  <dc:creator>CANTORE, Nicola</dc:creator>
  <cp:lastModifiedBy>Windows User</cp:lastModifiedBy>
  <cp:revision>308</cp:revision>
  <cp:lastPrinted>2017-08-31T16:41:04Z</cp:lastPrinted>
  <dcterms:created xsi:type="dcterms:W3CDTF">2017-08-30T09:56:57Z</dcterms:created>
  <dcterms:modified xsi:type="dcterms:W3CDTF">2018-11-02T20:50:34Z</dcterms:modified>
</cp:coreProperties>
</file>